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57" r:id="rId5"/>
    <p:sldId id="262" r:id="rId6"/>
    <p:sldId id="264" r:id="rId7"/>
    <p:sldId id="259" r:id="rId8"/>
    <p:sldId id="260" r:id="rId9"/>
    <p:sldId id="261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ED468-C541-48C2-9654-F50B42389CC6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F1563-A933-43BE-A198-783A989AF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5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563-A933-43BE-A198-783A989AF2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6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7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8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4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66BE-B615-40D2-81EF-A7F9B2B15BDB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07A52-40C5-45A8-9B53-21A71697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ximum-velocity.com/?gclid=COCfg8nW6LsCFSdp7Aod4h4A1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Pinewood Derby </a:t>
            </a:r>
            <a:br>
              <a:rPr lang="en-US" dirty="0" smtClean="0"/>
            </a:br>
            <a:r>
              <a:rPr lang="en-US" dirty="0" smtClean="0"/>
              <a:t>Speed Clinic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80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“The Reverse Build</a:t>
            </a:r>
            <a:r>
              <a:rPr lang="en-US" sz="4400" dirty="0" smtClean="0"/>
              <a:t>”</a:t>
            </a:r>
          </a:p>
          <a:p>
            <a:r>
              <a:rPr lang="en-US" dirty="0" smtClean="0"/>
              <a:t>By</a:t>
            </a:r>
            <a:endParaRPr lang="en-US" dirty="0" smtClean="0"/>
          </a:p>
          <a:p>
            <a:r>
              <a:rPr lang="en-US" dirty="0" smtClean="0"/>
              <a:t>Ed Teran, RJ Teran &amp; Vincent Teran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6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Determine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Determine weight needed for car body and weight to be added to car.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		weight </a:t>
            </a:r>
            <a:r>
              <a:rPr lang="en-US" dirty="0">
                <a:solidFill>
                  <a:prstClr val="black"/>
                </a:solidFill>
              </a:rPr>
              <a:t>of tungsten weight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	weight of wheels and axles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	weight of any decorations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   +	weight of </a:t>
            </a:r>
            <a:r>
              <a:rPr lang="en-US" dirty="0" smtClean="0">
                <a:solidFill>
                  <a:prstClr val="black"/>
                </a:solidFill>
              </a:rPr>
              <a:t>paint </a:t>
            </a:r>
            <a:r>
              <a:rPr lang="en-US" sz="2000" dirty="0" smtClean="0">
                <a:solidFill>
                  <a:prstClr val="black"/>
                </a:solidFill>
              </a:rPr>
              <a:t>(.15 to .26 </a:t>
            </a:r>
            <a:r>
              <a:rPr lang="en-US" sz="2000" dirty="0" err="1" smtClean="0">
                <a:solidFill>
                  <a:prstClr val="black"/>
                </a:solidFill>
              </a:rPr>
              <a:t>oz</a:t>
            </a:r>
            <a:r>
              <a:rPr lang="en-US" sz="200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--------------------------------------------	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=    sub-total weight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Weight of car body = 5.00 oz. – sub-total weight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Prepare Wheels and Axles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	Remove burrs and scratches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Use drill and triangle file to reshape axle head then use various grit (320 grit to 1500 grit) wet/dry sandpaper to polish nail surface.</a:t>
            </a:r>
            <a:endParaRPr lang="en-US" sz="2000" dirty="0"/>
          </a:p>
          <a:p>
            <a:pPr marL="0" indent="0">
              <a:buNone/>
            </a:pPr>
            <a:r>
              <a:rPr lang="en-US" sz="2000" b="1" u="sng" dirty="0" smtClean="0"/>
              <a:t>Wheels-</a:t>
            </a:r>
            <a:r>
              <a:rPr lang="en-US" sz="2000" dirty="0" smtClean="0"/>
              <a:t> use pipe cleaner to polish inside of wheel hub with graphite lubricant</a:t>
            </a:r>
            <a:endParaRPr lang="en-US" sz="2000" b="1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1932709"/>
            <a:ext cx="4572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23309" y="2286000"/>
            <a:ext cx="3657600" cy="15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6553200" y="2286000"/>
            <a:ext cx="277091" cy="152400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02526" y="3429000"/>
            <a:ext cx="3657600" cy="15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6504707" y="3429000"/>
            <a:ext cx="277091" cy="152400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29000" y="2286000"/>
            <a:ext cx="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2286000"/>
            <a:ext cx="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2286000"/>
            <a:ext cx="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7"/>
            <a:endCxn id="4" idx="3"/>
          </p:cNvCxnSpPr>
          <p:nvPr/>
        </p:nvCxnSpPr>
        <p:spPr>
          <a:xfrm flipH="1">
            <a:off x="2733955" y="2066620"/>
            <a:ext cx="323290" cy="6465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02526" y="2971800"/>
            <a:ext cx="0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695544" y="2985655"/>
            <a:ext cx="213909" cy="1052945"/>
          </a:xfrm>
          <a:custGeom>
            <a:avLst/>
            <a:gdLst>
              <a:gd name="connsiteX0" fmla="*/ 200055 w 213909"/>
              <a:gd name="connsiteY0" fmla="*/ 0 h 1052945"/>
              <a:gd name="connsiteX1" fmla="*/ 47655 w 213909"/>
              <a:gd name="connsiteY1" fmla="*/ 124690 h 1052945"/>
              <a:gd name="connsiteX2" fmla="*/ 6091 w 213909"/>
              <a:gd name="connsiteY2" fmla="*/ 443345 h 1052945"/>
              <a:gd name="connsiteX3" fmla="*/ 6091 w 213909"/>
              <a:gd name="connsiteY3" fmla="*/ 609600 h 1052945"/>
              <a:gd name="connsiteX4" fmla="*/ 61509 w 213909"/>
              <a:gd name="connsiteY4" fmla="*/ 928254 h 1052945"/>
              <a:gd name="connsiteX5" fmla="*/ 213909 w 213909"/>
              <a:gd name="connsiteY5" fmla="*/ 1052945 h 10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09" h="1052945">
                <a:moveTo>
                  <a:pt x="200055" y="0"/>
                </a:moveTo>
                <a:cubicBezTo>
                  <a:pt x="140018" y="25399"/>
                  <a:pt x="79982" y="50799"/>
                  <a:pt x="47655" y="124690"/>
                </a:cubicBezTo>
                <a:cubicBezTo>
                  <a:pt x="15328" y="198581"/>
                  <a:pt x="13018" y="362527"/>
                  <a:pt x="6091" y="443345"/>
                </a:cubicBezTo>
                <a:cubicBezTo>
                  <a:pt x="-836" y="524163"/>
                  <a:pt x="-3145" y="528782"/>
                  <a:pt x="6091" y="609600"/>
                </a:cubicBezTo>
                <a:cubicBezTo>
                  <a:pt x="15327" y="690418"/>
                  <a:pt x="26873" y="854363"/>
                  <a:pt x="61509" y="928254"/>
                </a:cubicBezTo>
                <a:cubicBezTo>
                  <a:pt x="96145" y="1002145"/>
                  <a:pt x="137709" y="1011381"/>
                  <a:pt x="213909" y="1052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37164" y="4585855"/>
            <a:ext cx="3657600" cy="15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entagon 34"/>
          <p:cNvSpPr/>
          <p:nvPr/>
        </p:nvSpPr>
        <p:spPr>
          <a:xfrm>
            <a:off x="6539345" y="4585855"/>
            <a:ext cx="277091" cy="152400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730183" y="4142510"/>
            <a:ext cx="106954" cy="1052945"/>
          </a:xfrm>
          <a:custGeom>
            <a:avLst/>
            <a:gdLst>
              <a:gd name="connsiteX0" fmla="*/ 200055 w 213909"/>
              <a:gd name="connsiteY0" fmla="*/ 0 h 1052945"/>
              <a:gd name="connsiteX1" fmla="*/ 47655 w 213909"/>
              <a:gd name="connsiteY1" fmla="*/ 124690 h 1052945"/>
              <a:gd name="connsiteX2" fmla="*/ 6091 w 213909"/>
              <a:gd name="connsiteY2" fmla="*/ 443345 h 1052945"/>
              <a:gd name="connsiteX3" fmla="*/ 6091 w 213909"/>
              <a:gd name="connsiteY3" fmla="*/ 609600 h 1052945"/>
              <a:gd name="connsiteX4" fmla="*/ 61509 w 213909"/>
              <a:gd name="connsiteY4" fmla="*/ 928254 h 1052945"/>
              <a:gd name="connsiteX5" fmla="*/ 213909 w 213909"/>
              <a:gd name="connsiteY5" fmla="*/ 1052945 h 10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09" h="1052945">
                <a:moveTo>
                  <a:pt x="200055" y="0"/>
                </a:moveTo>
                <a:cubicBezTo>
                  <a:pt x="140018" y="25399"/>
                  <a:pt x="79982" y="50799"/>
                  <a:pt x="47655" y="124690"/>
                </a:cubicBezTo>
                <a:cubicBezTo>
                  <a:pt x="15328" y="198581"/>
                  <a:pt x="13018" y="362527"/>
                  <a:pt x="6091" y="443345"/>
                </a:cubicBezTo>
                <a:cubicBezTo>
                  <a:pt x="-836" y="524163"/>
                  <a:pt x="-3145" y="528782"/>
                  <a:pt x="6091" y="609600"/>
                </a:cubicBezTo>
                <a:cubicBezTo>
                  <a:pt x="15327" y="690418"/>
                  <a:pt x="26873" y="854363"/>
                  <a:pt x="61509" y="928254"/>
                </a:cubicBezTo>
                <a:cubicBezTo>
                  <a:pt x="96145" y="1002145"/>
                  <a:pt x="137709" y="1011381"/>
                  <a:pt x="213909" y="1052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4" idx="1"/>
            <a:endCxn id="37" idx="0"/>
          </p:cNvCxnSpPr>
          <p:nvPr/>
        </p:nvCxnSpPr>
        <p:spPr>
          <a:xfrm flipH="1" flipV="1">
            <a:off x="2830210" y="4142510"/>
            <a:ext cx="106954" cy="5195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837137" y="4696691"/>
            <a:ext cx="122750" cy="4987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Weight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weight so that the center of gravity is ¾ inch to 1 inch in front of rear axle.</a:t>
            </a:r>
          </a:p>
          <a:p>
            <a:r>
              <a:rPr lang="en-US" dirty="0" smtClean="0"/>
              <a:t>This means the car should be balanced approx. ¾ to 1 inch in front of rear axle.</a:t>
            </a:r>
          </a:p>
          <a:p>
            <a:pPr marL="0" indent="0">
              <a:buNone/>
            </a:pPr>
            <a:r>
              <a:rPr lang="en-US" sz="1400" dirty="0" smtClean="0"/>
              <a:t>				              </a:t>
            </a:r>
            <a:r>
              <a:rPr lang="en-US" sz="1600" dirty="0" smtClean="0"/>
              <a:t>¾ </a:t>
            </a:r>
            <a:r>
              <a:rPr lang="en-US" sz="1600" dirty="0"/>
              <a:t>to 1 inch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Front                                         Rear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4364182"/>
            <a:ext cx="3276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4419600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419600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495800" y="4696691"/>
            <a:ext cx="609600" cy="58881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67000" y="4561609"/>
            <a:ext cx="152400" cy="17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4561609"/>
            <a:ext cx="152400" cy="17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4087091"/>
            <a:ext cx="0" cy="277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86400" y="4087091"/>
            <a:ext cx="0" cy="277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41910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86400" y="41910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81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painters tape on the car where the wheels will contact the card body before painting.</a:t>
            </a:r>
          </a:p>
          <a:p>
            <a:r>
              <a:rPr lang="en-US" dirty="0" smtClean="0"/>
              <a:t>Rub graphite lubricant on all contact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9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Maximum Velocity.com website</a:t>
            </a:r>
          </a:p>
          <a:p>
            <a:pPr lvl="1"/>
            <a:r>
              <a:rPr lang="en-US" dirty="0" smtClean="0"/>
              <a:t>Pro-Body Tool, Pro-Axle Press</a:t>
            </a:r>
          </a:p>
          <a:p>
            <a:pPr lvl="1"/>
            <a:r>
              <a:rPr lang="en-US" dirty="0">
                <a:hlinkClick r:id="rId2"/>
              </a:rPr>
              <a:t>http://www.maximum-velocity.com/?</a:t>
            </a:r>
            <a:r>
              <a:rPr lang="en-US" dirty="0" smtClean="0">
                <a:hlinkClick r:id="rId2"/>
              </a:rPr>
              <a:t>gclid=COCfg8nW6LsCFSdp7Aod4h4A1w</a:t>
            </a:r>
            <a:endParaRPr lang="en-US" dirty="0" smtClean="0"/>
          </a:p>
          <a:p>
            <a:r>
              <a:rPr lang="en-US" dirty="0" smtClean="0"/>
              <a:t>You can purchase many of the tools and tungsten barrel weights at Hobby Lobby.</a:t>
            </a:r>
          </a:p>
          <a:p>
            <a:r>
              <a:rPr lang="en-US" dirty="0" smtClean="0"/>
              <a:t>Scout shop carries these tools as well along with the book on </a:t>
            </a:r>
            <a:r>
              <a:rPr lang="en-US" smtClean="0"/>
              <a:t>speed tips.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2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 on car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your son decide if he wants to design a car for “speed” or one for “looks”</a:t>
            </a:r>
          </a:p>
          <a:p>
            <a:endParaRPr lang="en-US" dirty="0" smtClean="0"/>
          </a:p>
          <a:p>
            <a:r>
              <a:rPr lang="en-US" dirty="0" smtClean="0"/>
              <a:t>Either way, you can still use these speed techniques</a:t>
            </a:r>
          </a:p>
          <a:p>
            <a:endParaRPr lang="en-US" dirty="0" smtClean="0"/>
          </a:p>
          <a:p>
            <a:r>
              <a:rPr lang="en-US" dirty="0" smtClean="0"/>
              <a:t>Build two cars.  You build one and let your son build the other (same design)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9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_Teran\AppData\Local\Microsoft\Windows\Temporary Internet Files\Content.Outlook\FO5B1THO\IMG_027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3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Maximize Potential Energy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PE= mass x gravitational pull x height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Place as much weight as possible to rear of car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Friction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Less friction = more speed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wheel inertia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4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Build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	weight of tungsten weight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weight of wheels and axles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weight of any decorations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+	weight of paint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--------------------------------------------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=    sub-total weight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Weight of car body = 5.00 oz. – sub-total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3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_Teran\AppData\Local\Microsoft\Windows\Temporary Internet Files\Content.Outlook\FO5B1THO\IMG_027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7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Build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Bake the car (remove water .25 to .53oz)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 the wheel 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weight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wheels and axles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weight 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wheel alignment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240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Bake the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weight you move to the rear of the car, the faster your car will go</a:t>
            </a:r>
          </a:p>
          <a:p>
            <a:r>
              <a:rPr lang="en-US" dirty="0" smtClean="0"/>
              <a:t>Preheat oven to 250 degrees </a:t>
            </a:r>
          </a:p>
          <a:p>
            <a:r>
              <a:rPr lang="en-US" dirty="0" smtClean="0"/>
              <a:t>Bake the block for 1-2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3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Extend the wheelbase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 wheel closer to front and rear wheels closer to rear of car.</a:t>
            </a:r>
          </a:p>
          <a:p>
            <a:r>
              <a:rPr lang="en-US" dirty="0" smtClean="0"/>
              <a:t>Mark the block, 5/8 inch from front and from rear of car and 1/8” up from bottom of car (use Pro Body tool)</a:t>
            </a:r>
          </a:p>
          <a:p>
            <a:r>
              <a:rPr lang="en-US" dirty="0" smtClean="0"/>
              <a:t>Drill new axle holes</a:t>
            </a:r>
          </a:p>
          <a:p>
            <a:r>
              <a:rPr lang="en-US" dirty="0" smtClean="0"/>
              <a:t>Raise one wheel (use Pro Body tool)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381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Pinewood Derby  Speed Clinic</vt:lpstr>
      <vt:lpstr>Decide on car design</vt:lpstr>
      <vt:lpstr>PowerPoint Presentation</vt:lpstr>
      <vt:lpstr>Principles of Speed</vt:lpstr>
      <vt:lpstr>Reverse Build Concept</vt:lpstr>
      <vt:lpstr>PowerPoint Presentation</vt:lpstr>
      <vt:lpstr>Reverse Build Steps</vt:lpstr>
      <vt:lpstr>Step 1 – Bake the car</vt:lpstr>
      <vt:lpstr>Step 2 – Extend the wheelbase</vt:lpstr>
      <vt:lpstr>Step 3 – Determine weight</vt:lpstr>
      <vt:lpstr>Step 4 – Prepare Wheels and Axles</vt:lpstr>
      <vt:lpstr>Step 5 – Weight Placement</vt:lpstr>
      <vt:lpstr>General Tips</vt:lpstr>
      <vt:lpstr>Tools and Links</vt:lpstr>
    </vt:vector>
  </TitlesOfParts>
  <Company>Dell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Pinewood Derby  Speed Clinic</dc:title>
  <dc:creator>Teran, Ed</dc:creator>
  <cp:keywords>No Restrictions</cp:keywords>
  <cp:lastModifiedBy>Teran, Ed</cp:lastModifiedBy>
  <cp:revision>36</cp:revision>
  <dcterms:created xsi:type="dcterms:W3CDTF">2014-01-04T05:59:28Z</dcterms:created>
  <dcterms:modified xsi:type="dcterms:W3CDTF">2015-01-24T03:37:37Z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767a6077-8ebe-4aeb-aee0-27ff91dae094</vt:lpwstr>
  </property>
  <property fmtid="{D5CDD505-2E9C-101B-9397-08002B2CF9AE}" pid="3" name="DellClassification">
    <vt:lpwstr>No Restrictions</vt:lpwstr>
  </property>
  <property fmtid="{D5CDD505-2E9C-101B-9397-08002B2CF9AE}" pid="4" name="DellSubLabels">
    <vt:lpwstr/>
  </property>
</Properties>
</file>